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18DD3E-5D66-4787-BF57-ACFF3EAD88FA}" type="datetimeFigureOut">
              <a:rPr lang="nl-NL" smtClean="0"/>
              <a:t>19-10-2018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69932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8DD3E-5D66-4787-BF57-ACFF3EAD88FA}" type="datetimeFigureOut">
              <a:rPr lang="nl-NL" smtClean="0"/>
              <a:t>19-10-2018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39525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8DD3E-5D66-4787-BF57-ACFF3EAD88FA}" type="datetimeFigureOut">
              <a:rPr lang="nl-NL" smtClean="0"/>
              <a:t>19-10-2018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160213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8DD3E-5D66-4787-BF57-ACFF3EAD88FA}" type="datetimeFigureOut">
              <a:rPr lang="nl-NL" smtClean="0"/>
              <a:t>19-10-2018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12621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18DD3E-5D66-4787-BF57-ACFF3EAD88FA}" type="datetimeFigureOut">
              <a:rPr lang="nl-NL" smtClean="0"/>
              <a:t>19-10-2018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13717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18DD3E-5D66-4787-BF57-ACFF3EAD88FA}" type="datetimeFigureOut">
              <a:rPr lang="nl-NL" smtClean="0"/>
              <a:t>19-10-2018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135643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18DD3E-5D66-4787-BF57-ACFF3EAD88FA}" type="datetimeFigureOut">
              <a:rPr lang="nl-NL" smtClean="0"/>
              <a:t>19-10-2018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129945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18DD3E-5D66-4787-BF57-ACFF3EAD88FA}" type="datetimeFigureOut">
              <a:rPr lang="nl-NL" smtClean="0"/>
              <a:t>19-10-2018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41082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18DD3E-5D66-4787-BF57-ACFF3EAD88FA}" type="datetimeFigureOut">
              <a:rPr lang="nl-NL" smtClean="0"/>
              <a:t>19-10-2018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390367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18DD3E-5D66-4787-BF57-ACFF3EAD88FA}" type="datetimeFigureOut">
              <a:rPr lang="nl-NL" smtClean="0"/>
              <a:t>19-10-2018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278206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18DD3E-5D66-4787-BF57-ACFF3EAD88FA}" type="datetimeFigureOut">
              <a:rPr lang="nl-NL" smtClean="0"/>
              <a:t>19-10-2018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2EB92FD-7266-416A-8076-8E4DF595FFFF}" type="slidenum">
              <a:rPr lang="nl-NL" smtClean="0"/>
              <a:t>‹nr.›</a:t>
            </a:fld>
            <a:endParaRPr lang="nl-NL"/>
          </a:p>
        </p:txBody>
      </p:sp>
    </p:spTree>
    <p:extLst>
      <p:ext uri="{BB962C8B-B14F-4D97-AF65-F5344CB8AC3E}">
        <p14:creationId xmlns:p14="http://schemas.microsoft.com/office/powerpoint/2010/main" val="224162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8DD3E-5D66-4787-BF57-ACFF3EAD88FA}" type="datetimeFigureOut">
              <a:rPr lang="nl-NL" smtClean="0"/>
              <a:t>19-10-2018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B92FD-7266-416A-8076-8E4DF595FFFF}" type="slidenum">
              <a:rPr lang="nl-NL" smtClean="0"/>
              <a:t>‹nr.›</a:t>
            </a:fld>
            <a:endParaRPr lang="nl-NL"/>
          </a:p>
        </p:txBody>
      </p:sp>
    </p:spTree>
    <p:extLst>
      <p:ext uri="{BB962C8B-B14F-4D97-AF65-F5344CB8AC3E}">
        <p14:creationId xmlns:p14="http://schemas.microsoft.com/office/powerpoint/2010/main" val="378720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836712"/>
            <a:ext cx="7772400" cy="1470025"/>
          </a:xfrm>
        </p:spPr>
        <p:txBody>
          <a:bodyPr/>
          <a:lstStyle/>
          <a:p>
            <a:r>
              <a:rPr lang="nl-NL" dirty="0" smtClean="0"/>
              <a:t>Voertuigcontrole Kawasaki Z650</a:t>
            </a:r>
            <a:br>
              <a:rPr lang="nl-NL" dirty="0" smtClean="0"/>
            </a:br>
            <a:r>
              <a:rPr lang="nl-NL" dirty="0" smtClean="0"/>
              <a:t>(BRAVOK)</a:t>
            </a:r>
            <a:endParaRPr lang="nl-NL" dirty="0"/>
          </a:p>
        </p:txBody>
      </p:sp>
      <p:sp>
        <p:nvSpPr>
          <p:cNvPr id="3" name="Ondertitel 2"/>
          <p:cNvSpPr>
            <a:spLocks noGrp="1"/>
          </p:cNvSpPr>
          <p:nvPr>
            <p:ph type="subTitle" idx="1"/>
          </p:nvPr>
        </p:nvSpPr>
        <p:spPr/>
        <p:txBody>
          <a:bodyPr/>
          <a:lstStyle/>
          <a:p>
            <a:endParaRPr lang="nl-NL"/>
          </a:p>
        </p:txBody>
      </p:sp>
      <p:pic>
        <p:nvPicPr>
          <p:cNvPr id="102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805264"/>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102" y="2407577"/>
            <a:ext cx="4395796" cy="3296847"/>
          </a:xfrm>
          <a:prstGeom prst="rect">
            <a:avLst/>
          </a:prstGeom>
        </p:spPr>
      </p:pic>
    </p:spTree>
    <p:extLst>
      <p:ext uri="{BB962C8B-B14F-4D97-AF65-F5344CB8AC3E}">
        <p14:creationId xmlns:p14="http://schemas.microsoft.com/office/powerpoint/2010/main" val="5728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a:t>
            </a:r>
            <a:r>
              <a:rPr lang="nl-NL" dirty="0" smtClean="0"/>
              <a:t>anden</a:t>
            </a:r>
            <a:endParaRPr lang="nl-NL" dirty="0"/>
          </a:p>
        </p:txBody>
      </p:sp>
      <p:sp>
        <p:nvSpPr>
          <p:cNvPr id="3" name="Tijdelijke aanduiding voor inhoud 2"/>
          <p:cNvSpPr>
            <a:spLocks noGrp="1"/>
          </p:cNvSpPr>
          <p:nvPr>
            <p:ph idx="1"/>
          </p:nvPr>
        </p:nvSpPr>
        <p:spPr>
          <a:xfrm>
            <a:off x="457200" y="2636912"/>
            <a:ext cx="8229600" cy="3489251"/>
          </a:xfrm>
        </p:spPr>
        <p:txBody>
          <a:bodyPr>
            <a:normAutofit/>
          </a:bodyPr>
          <a:lstStyle/>
          <a:p>
            <a:pPr marL="0" indent="0">
              <a:buNone/>
            </a:pPr>
            <a:r>
              <a:rPr lang="nl-NL" dirty="0" smtClean="0"/>
              <a:t>Controlepunten banden:</a:t>
            </a:r>
          </a:p>
          <a:p>
            <a:pPr>
              <a:buFontTx/>
              <a:buChar char="-"/>
            </a:pPr>
            <a:r>
              <a:rPr lang="nl-NL" sz="1400" b="1" dirty="0" smtClean="0"/>
              <a:t>Bandenspanning: </a:t>
            </a:r>
            <a:r>
              <a:rPr lang="nl-NL" sz="1400" dirty="0" smtClean="0"/>
              <a:t>De banden moeten voldoende op spanning zijn. Per motortype is de bandenspanning verschillend, voor en achter is vaak verschillend en ook is er natuurlijk nog verschil of je er alleen op zit of met een duo passagier en/of belading. Hoeveel de bandenspanning moet zijn kun je terug vinden in het instructieboekje van de motor.</a:t>
            </a:r>
          </a:p>
          <a:p>
            <a:pPr>
              <a:buFontTx/>
              <a:buChar char="-"/>
            </a:pPr>
            <a:r>
              <a:rPr lang="nl-NL" sz="1400" b="1" dirty="0" smtClean="0"/>
              <a:t>Profiel: </a:t>
            </a:r>
            <a:r>
              <a:rPr lang="nl-NL" sz="1400" dirty="0" smtClean="0"/>
              <a:t>De banden moeten voorzien zijn van voldoende profiel. Wettelijk moet er minimaal 1mm profiel op de banden zitten. Echter is het veiliger om de banden bij 2mm profiel al te vervangen, zodat je voldoende grip houdt.</a:t>
            </a:r>
          </a:p>
          <a:p>
            <a:pPr>
              <a:buFontTx/>
              <a:buChar char="-"/>
            </a:pPr>
            <a:r>
              <a:rPr lang="nl-NL" sz="1400" b="1" dirty="0" smtClean="0"/>
              <a:t>Algemene staat banden: </a:t>
            </a:r>
            <a:r>
              <a:rPr lang="nl-NL" sz="1400" dirty="0" smtClean="0"/>
              <a:t>Verder moet je nog naar de algemene staat kijken van de band. Stel jezelf vragen zoals: Is de band niet beschadigd? Slijt de band gelijkmatig af? Zijn de banden niet uitgedroogd? Steken er geen scherpen delen in of uit zoals glas, schroeven e.d.? </a:t>
            </a:r>
            <a:endParaRPr lang="nl-NL" sz="1400" dirty="0"/>
          </a:p>
          <a:p>
            <a:pPr>
              <a:buFontTx/>
              <a:buChar char="-"/>
            </a:pPr>
            <a:r>
              <a:rPr lang="nl-NL" sz="1400" b="1" dirty="0" smtClean="0"/>
              <a:t>Ventieldopje: </a:t>
            </a:r>
            <a:r>
              <a:rPr lang="nl-NL" sz="1400" dirty="0" smtClean="0"/>
              <a:t> Er moet altijd een ventieldopje aanwezig zijn, deze beschermd de band tegen vuil, vocht en roest.</a:t>
            </a:r>
            <a:endParaRPr lang="nl-NL" sz="1400" b="1" dirty="0" smtClean="0"/>
          </a:p>
        </p:txBody>
      </p:sp>
      <p:pic>
        <p:nvPicPr>
          <p:cNvPr id="2050"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733256"/>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25726"/>
            <a:ext cx="2211710" cy="2948947"/>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4624"/>
            <a:ext cx="1944216" cy="2592288"/>
          </a:xfrm>
          <a:prstGeom prst="rect">
            <a:avLst/>
          </a:prstGeom>
        </p:spPr>
      </p:pic>
    </p:spTree>
    <p:extLst>
      <p:ext uri="{BB962C8B-B14F-4D97-AF65-F5344CB8AC3E}">
        <p14:creationId xmlns:p14="http://schemas.microsoft.com/office/powerpoint/2010/main" val="193280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R</a:t>
            </a:r>
            <a:r>
              <a:rPr lang="nl-NL" dirty="0" smtClean="0"/>
              <a:t>emmen</a:t>
            </a:r>
            <a:endParaRPr lang="nl-NL" b="1" dirty="0"/>
          </a:p>
        </p:txBody>
      </p:sp>
      <p:sp>
        <p:nvSpPr>
          <p:cNvPr id="3" name="Tijdelijke aanduiding voor inhoud 2"/>
          <p:cNvSpPr>
            <a:spLocks noGrp="1"/>
          </p:cNvSpPr>
          <p:nvPr>
            <p:ph idx="1"/>
          </p:nvPr>
        </p:nvSpPr>
        <p:spPr/>
        <p:txBody>
          <a:bodyPr/>
          <a:lstStyle/>
          <a:p>
            <a:pPr marL="0" indent="0">
              <a:buNone/>
            </a:pPr>
            <a:r>
              <a:rPr lang="nl-NL" dirty="0" smtClean="0"/>
              <a:t>Controlepunten remmen:</a:t>
            </a:r>
          </a:p>
          <a:p>
            <a:pPr>
              <a:buFontTx/>
              <a:buChar char="-"/>
            </a:pPr>
            <a:r>
              <a:rPr lang="nl-NL" sz="1400" b="1" dirty="0" err="1" smtClean="0"/>
              <a:t>Remdruk</a:t>
            </a:r>
            <a:r>
              <a:rPr lang="nl-NL" sz="1400" b="1" dirty="0" smtClean="0"/>
              <a:t>: </a:t>
            </a:r>
            <a:r>
              <a:rPr lang="nl-NL" sz="1400" dirty="0" smtClean="0"/>
              <a:t>De remmen moeten voldoende druk opbouwen, dit kun je controleren</a:t>
            </a:r>
            <a:r>
              <a:rPr lang="nl-NL" sz="1400" dirty="0"/>
              <a:t> </a:t>
            </a:r>
            <a:r>
              <a:rPr lang="nl-NL" sz="1400" dirty="0" smtClean="0"/>
              <a:t>door de remhendel in te knijpen. Bij het inknijpen moet je een zekere weerstand voelen en ook is het, als de remmen voldoende druk opbouwen, meestal niet mogelijk de remhendel tot aan het handvat in te knijpen. Als de remhendel ingeknepen wordt is er aan het begin nog geen remwerking, dit noemen we de vrije slag.</a:t>
            </a:r>
          </a:p>
          <a:p>
            <a:pPr>
              <a:buFontTx/>
              <a:buChar char="-"/>
            </a:pPr>
            <a:r>
              <a:rPr lang="nl-NL" sz="1400" b="1" dirty="0" smtClean="0"/>
              <a:t>Remvloeistof: </a:t>
            </a:r>
            <a:r>
              <a:rPr lang="nl-NL" sz="1400" dirty="0" smtClean="0">
                <a:solidFill>
                  <a:srgbClr val="000000"/>
                </a:solidFill>
                <a:cs typeface="Times New Roman" pitchFamily="18" charset="0"/>
              </a:rPr>
              <a:t>Belangrijk is ook het controleren van de remvloeistof. Deze zit in 2 aparte reservoirs (zie afbeeldingen), rechts op het stuur het reservoir voor de voor rem en rechts onder het zadel voor de achterrem. Hoe meer de remblokken versleten zijn, hoe lager het niveau van de remvloeistof zal zijn. Een laag remvloeistofniveau kan natuurlijk ook te wijten zijn aan lekkage!</a:t>
            </a:r>
            <a:endParaRPr lang="nl-NL" sz="1400" dirty="0" smtClean="0"/>
          </a:p>
          <a:p>
            <a:pPr>
              <a:buFontTx/>
              <a:buChar char="-"/>
            </a:pPr>
            <a:endParaRPr lang="nl-NL" sz="1400" b="1" dirty="0" smtClean="0"/>
          </a:p>
          <a:p>
            <a:pPr marL="0" indent="0">
              <a:buNone/>
            </a:pPr>
            <a:endParaRPr lang="nl-NL" sz="1400" dirty="0"/>
          </a:p>
        </p:txBody>
      </p:sp>
      <p:pic>
        <p:nvPicPr>
          <p:cNvPr id="3074"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589240"/>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48263" y="3861048"/>
            <a:ext cx="1152857" cy="1537143"/>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0297" y="89819"/>
            <a:ext cx="1592064" cy="2122752"/>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65618" y="4264001"/>
            <a:ext cx="2193708" cy="2924944"/>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4167" y="4378796"/>
            <a:ext cx="1815666" cy="2420888"/>
          </a:xfrm>
          <a:prstGeom prst="rect">
            <a:avLst/>
          </a:prstGeom>
        </p:spPr>
      </p:pic>
      <p:sp>
        <p:nvSpPr>
          <p:cNvPr id="14" name="Tekstvak 13"/>
          <p:cNvSpPr txBox="1"/>
          <p:nvPr/>
        </p:nvSpPr>
        <p:spPr>
          <a:xfrm>
            <a:off x="5076056" y="1417638"/>
            <a:ext cx="1144241" cy="338554"/>
          </a:xfrm>
          <a:prstGeom prst="rect">
            <a:avLst/>
          </a:prstGeom>
          <a:noFill/>
        </p:spPr>
        <p:txBody>
          <a:bodyPr wrap="square" rtlCol="0">
            <a:spAutoFit/>
          </a:bodyPr>
          <a:lstStyle/>
          <a:p>
            <a:r>
              <a:rPr lang="nl-NL" sz="800" dirty="0" smtClean="0"/>
              <a:t>Remschijven/blokken </a:t>
            </a:r>
            <a:r>
              <a:rPr lang="nl-NL" sz="800" dirty="0" err="1" smtClean="0"/>
              <a:t>voorrem</a:t>
            </a:r>
            <a:endParaRPr lang="nl-NL" sz="800" dirty="0"/>
          </a:p>
        </p:txBody>
      </p:sp>
      <p:cxnSp>
        <p:nvCxnSpPr>
          <p:cNvPr id="26" name="Rechte verbindingslijn met pijl 25"/>
          <p:cNvCxnSpPr/>
          <p:nvPr/>
        </p:nvCxnSpPr>
        <p:spPr>
          <a:xfrm flipH="1">
            <a:off x="2195737" y="4378796"/>
            <a:ext cx="144015" cy="1019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539552" y="4133484"/>
            <a:ext cx="1070505" cy="338554"/>
          </a:xfrm>
          <a:prstGeom prst="rect">
            <a:avLst/>
          </a:prstGeom>
          <a:noFill/>
        </p:spPr>
        <p:txBody>
          <a:bodyPr wrap="square" rtlCol="0">
            <a:spAutoFit/>
          </a:bodyPr>
          <a:lstStyle/>
          <a:p>
            <a:r>
              <a:rPr lang="nl-NL" sz="800" dirty="0" smtClean="0"/>
              <a:t>Hendel </a:t>
            </a:r>
            <a:r>
              <a:rPr lang="nl-NL" sz="800" dirty="0" err="1" smtClean="0"/>
              <a:t>voorrem</a:t>
            </a:r>
            <a:r>
              <a:rPr lang="nl-NL" sz="800" dirty="0" smtClean="0"/>
              <a:t> (rechterhand)</a:t>
            </a:r>
            <a:endParaRPr lang="nl-NL" sz="800" dirty="0"/>
          </a:p>
        </p:txBody>
      </p:sp>
      <p:cxnSp>
        <p:nvCxnSpPr>
          <p:cNvPr id="29" name="Rechte verbindingslijn met pijl 28"/>
          <p:cNvCxnSpPr/>
          <p:nvPr/>
        </p:nvCxnSpPr>
        <p:spPr>
          <a:xfrm flipH="1">
            <a:off x="827584" y="4472038"/>
            <a:ext cx="43738" cy="111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kstvak 30"/>
          <p:cNvSpPr txBox="1"/>
          <p:nvPr/>
        </p:nvSpPr>
        <p:spPr>
          <a:xfrm>
            <a:off x="2119208" y="4040242"/>
            <a:ext cx="882752" cy="338554"/>
          </a:xfrm>
          <a:prstGeom prst="rect">
            <a:avLst/>
          </a:prstGeom>
          <a:noFill/>
        </p:spPr>
        <p:txBody>
          <a:bodyPr wrap="square" rtlCol="0">
            <a:spAutoFit/>
          </a:bodyPr>
          <a:lstStyle/>
          <a:p>
            <a:r>
              <a:rPr lang="nl-NL" sz="800" dirty="0" smtClean="0"/>
              <a:t>Remolie </a:t>
            </a:r>
            <a:r>
              <a:rPr lang="nl-NL" sz="800" dirty="0" err="1" smtClean="0"/>
              <a:t>voorrem</a:t>
            </a:r>
            <a:endParaRPr lang="nl-NL" sz="800" dirty="0"/>
          </a:p>
        </p:txBody>
      </p:sp>
      <p:cxnSp>
        <p:nvCxnSpPr>
          <p:cNvPr id="3076" name="Rechte verbindingslijn met pijl 3075"/>
          <p:cNvCxnSpPr/>
          <p:nvPr/>
        </p:nvCxnSpPr>
        <p:spPr>
          <a:xfrm flipH="1">
            <a:off x="4355976" y="4378796"/>
            <a:ext cx="1224136" cy="509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78" name="Rechte verbindingslijn met pijl 3077"/>
          <p:cNvCxnSpPr/>
          <p:nvPr/>
        </p:nvCxnSpPr>
        <p:spPr>
          <a:xfrm flipH="1">
            <a:off x="5220072" y="6126163"/>
            <a:ext cx="792088" cy="39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79" name="Tekstvak 3078"/>
          <p:cNvSpPr txBox="1"/>
          <p:nvPr/>
        </p:nvSpPr>
        <p:spPr>
          <a:xfrm>
            <a:off x="5395270" y="4195039"/>
            <a:ext cx="1026959" cy="215444"/>
          </a:xfrm>
          <a:prstGeom prst="rect">
            <a:avLst/>
          </a:prstGeom>
          <a:noFill/>
        </p:spPr>
        <p:txBody>
          <a:bodyPr wrap="square" rtlCol="0">
            <a:spAutoFit/>
          </a:bodyPr>
          <a:lstStyle/>
          <a:p>
            <a:r>
              <a:rPr lang="nl-NL" sz="800" dirty="0" smtClean="0"/>
              <a:t>Remolie achter</a:t>
            </a:r>
            <a:endParaRPr lang="nl-NL" sz="800" dirty="0"/>
          </a:p>
        </p:txBody>
      </p:sp>
      <p:sp>
        <p:nvSpPr>
          <p:cNvPr id="3080" name="Tekstvak 3079"/>
          <p:cNvSpPr txBox="1"/>
          <p:nvPr/>
        </p:nvSpPr>
        <p:spPr>
          <a:xfrm>
            <a:off x="5796136" y="5877272"/>
            <a:ext cx="720080" cy="338554"/>
          </a:xfrm>
          <a:prstGeom prst="rect">
            <a:avLst/>
          </a:prstGeom>
          <a:noFill/>
        </p:spPr>
        <p:txBody>
          <a:bodyPr wrap="square" rtlCol="0">
            <a:spAutoFit/>
          </a:bodyPr>
          <a:lstStyle/>
          <a:p>
            <a:r>
              <a:rPr lang="nl-NL" sz="800" dirty="0" smtClean="0"/>
              <a:t>Rempedaal achterrem</a:t>
            </a:r>
            <a:endParaRPr lang="nl-NL" sz="800" dirty="0"/>
          </a:p>
        </p:txBody>
      </p:sp>
      <p:cxnSp>
        <p:nvCxnSpPr>
          <p:cNvPr id="3082" name="Rechte verbindingslijn met pijl 3081"/>
          <p:cNvCxnSpPr/>
          <p:nvPr/>
        </p:nvCxnSpPr>
        <p:spPr>
          <a:xfrm flipV="1">
            <a:off x="6012160" y="1340768"/>
            <a:ext cx="792088" cy="259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8" name="Rechte verbindingslijn met pijl 3087"/>
          <p:cNvCxnSpPr/>
          <p:nvPr/>
        </p:nvCxnSpPr>
        <p:spPr>
          <a:xfrm flipH="1">
            <a:off x="7668344" y="4133484"/>
            <a:ext cx="648072"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89" name="Tekstvak 3088"/>
          <p:cNvSpPr txBox="1"/>
          <p:nvPr/>
        </p:nvSpPr>
        <p:spPr>
          <a:xfrm>
            <a:off x="8316416" y="4005064"/>
            <a:ext cx="827584" cy="461665"/>
          </a:xfrm>
          <a:prstGeom prst="rect">
            <a:avLst/>
          </a:prstGeom>
          <a:noFill/>
        </p:spPr>
        <p:txBody>
          <a:bodyPr wrap="square" rtlCol="0">
            <a:spAutoFit/>
          </a:bodyPr>
          <a:lstStyle/>
          <a:p>
            <a:r>
              <a:rPr lang="nl-NL" sz="800" dirty="0" smtClean="0"/>
              <a:t>Remschijven/ blokken achterrem</a:t>
            </a:r>
            <a:endParaRPr lang="nl-NL" sz="800" dirty="0"/>
          </a:p>
        </p:txBody>
      </p:sp>
    </p:spTree>
    <p:extLst>
      <p:ext uri="{BB962C8B-B14F-4D97-AF65-F5344CB8AC3E}">
        <p14:creationId xmlns:p14="http://schemas.microsoft.com/office/powerpoint/2010/main" val="316055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A</a:t>
            </a:r>
            <a:r>
              <a:rPr lang="nl-NL" dirty="0" smtClean="0"/>
              <a:t>andrijving	</a:t>
            </a:r>
            <a:endParaRPr lang="nl-NL" b="1" dirty="0"/>
          </a:p>
        </p:txBody>
      </p:sp>
      <p:sp>
        <p:nvSpPr>
          <p:cNvPr id="3" name="Tijdelijke aanduiding voor inhoud 2"/>
          <p:cNvSpPr>
            <a:spLocks noGrp="1"/>
          </p:cNvSpPr>
          <p:nvPr>
            <p:ph idx="1"/>
          </p:nvPr>
        </p:nvSpPr>
        <p:spPr>
          <a:xfrm>
            <a:off x="457200" y="1135285"/>
            <a:ext cx="8229600" cy="4525963"/>
          </a:xfrm>
        </p:spPr>
        <p:txBody>
          <a:bodyPr/>
          <a:lstStyle/>
          <a:p>
            <a:pPr marL="0" indent="0">
              <a:buNone/>
            </a:pPr>
            <a:r>
              <a:rPr lang="nl-NL" dirty="0" smtClean="0"/>
              <a:t>Controlepunten aandrijving:</a:t>
            </a:r>
          </a:p>
          <a:p>
            <a:pPr>
              <a:buFontTx/>
              <a:buChar char="-"/>
            </a:pPr>
            <a:r>
              <a:rPr lang="nl-NL" sz="1400" b="1" dirty="0" smtClean="0"/>
              <a:t>Speling: </a:t>
            </a:r>
            <a:r>
              <a:rPr lang="nl-NL" sz="1400" dirty="0" smtClean="0"/>
              <a:t>De ketting moet 2 à 3 centimeter speling hebben, gemeten aan de onderkant van de ketting in het midden tussen voor en achter tandwiel. Het beste is het als er bij controle van de ketting iemand op gaat zitten zodat de ketting op de juiste spanning komt te staan.</a:t>
            </a:r>
          </a:p>
          <a:p>
            <a:pPr>
              <a:buFontTx/>
              <a:buChar char="-"/>
            </a:pPr>
            <a:r>
              <a:rPr lang="nl-NL" sz="1400" dirty="0" smtClean="0"/>
              <a:t>Is er meer dan 2 à 3 centimeter speling in de ketting, moet deze wellicht gespannen worden. Kijk hiervoor in het instructieboekje van je motor.</a:t>
            </a:r>
            <a:endParaRPr lang="nl-NL" sz="1400" b="1" dirty="0" smtClean="0"/>
          </a:p>
          <a:p>
            <a:pPr>
              <a:buFontTx/>
              <a:buChar char="-"/>
            </a:pPr>
            <a:r>
              <a:rPr lang="nl-NL" sz="1400" b="1" dirty="0" smtClean="0"/>
              <a:t>Slijtage: </a:t>
            </a:r>
            <a:r>
              <a:rPr lang="nl-NL" sz="1400" dirty="0" smtClean="0"/>
              <a:t>Ketting en tandwielen moeten regelmatig op slijtage gecontroleerd worden. Een indicatie dat ketting en tandwielen versleten zijn is wanneer de ketting op spanning is, maar je bij het achterste tandwiel de ketting een stukje van het tandwiel kunt trekken.</a:t>
            </a:r>
          </a:p>
          <a:p>
            <a:pPr>
              <a:buFontTx/>
              <a:buChar char="-"/>
            </a:pPr>
            <a:r>
              <a:rPr lang="nl-NL" sz="1400" dirty="0" smtClean="0"/>
              <a:t>Om overmatige slijtage te kunnen voorkomen en een langere levensduur voor ketting en tandwielen te zorgen, is het belangrijk dat je de ketting regelmatig invet/smeert. Bij voorkeur na het rijden, dit omdat de huidige smeermiddelen voor de motorketting vaak uit een spuitbus komen en eerst genoeg tijd moeten hebben om in de ketting te trekken. </a:t>
            </a:r>
          </a:p>
          <a:p>
            <a:pPr>
              <a:buFontTx/>
              <a:buChar char="-"/>
            </a:pPr>
            <a:endParaRPr lang="nl-NL" sz="1400" dirty="0"/>
          </a:p>
        </p:txBody>
      </p:sp>
      <p:pic>
        <p:nvPicPr>
          <p:cNvPr id="409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661248"/>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6" y="4461174"/>
            <a:ext cx="2699792" cy="2024844"/>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4221088"/>
            <a:ext cx="2574032" cy="1930524"/>
          </a:xfrm>
          <a:prstGeom prst="rect">
            <a:avLst/>
          </a:prstGeom>
        </p:spPr>
      </p:pic>
      <p:cxnSp>
        <p:nvCxnSpPr>
          <p:cNvPr id="11" name="Rechte verbindingslijn met pijl 10"/>
          <p:cNvCxnSpPr/>
          <p:nvPr/>
        </p:nvCxnSpPr>
        <p:spPr>
          <a:xfrm flipH="1" flipV="1">
            <a:off x="1403648" y="5661248"/>
            <a:ext cx="1656184"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3131840" y="6309320"/>
            <a:ext cx="1512168" cy="215444"/>
          </a:xfrm>
          <a:prstGeom prst="rect">
            <a:avLst/>
          </a:prstGeom>
          <a:noFill/>
        </p:spPr>
        <p:txBody>
          <a:bodyPr wrap="square" rtlCol="0">
            <a:spAutoFit/>
          </a:bodyPr>
          <a:lstStyle/>
          <a:p>
            <a:r>
              <a:rPr lang="nl-NL" sz="800" dirty="0" smtClean="0"/>
              <a:t>Meetpunt kettingspanning</a:t>
            </a:r>
            <a:endParaRPr lang="nl-NL" sz="800" dirty="0"/>
          </a:p>
        </p:txBody>
      </p:sp>
      <p:cxnSp>
        <p:nvCxnSpPr>
          <p:cNvPr id="15" name="Rechte verbindingslijn met pijl 14"/>
          <p:cNvCxnSpPr/>
          <p:nvPr/>
        </p:nvCxnSpPr>
        <p:spPr>
          <a:xfrm flipH="1">
            <a:off x="2411760" y="5473596"/>
            <a:ext cx="576064" cy="4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2987824" y="5373216"/>
            <a:ext cx="1224136" cy="215444"/>
          </a:xfrm>
          <a:prstGeom prst="rect">
            <a:avLst/>
          </a:prstGeom>
          <a:noFill/>
        </p:spPr>
        <p:txBody>
          <a:bodyPr wrap="square" rtlCol="0">
            <a:spAutoFit/>
          </a:bodyPr>
          <a:lstStyle/>
          <a:p>
            <a:r>
              <a:rPr lang="nl-NL" sz="800" dirty="0" smtClean="0"/>
              <a:t>Meetpunt slijtage</a:t>
            </a:r>
            <a:endParaRPr lang="nl-NL" sz="800" dirty="0"/>
          </a:p>
        </p:txBody>
      </p:sp>
    </p:spTree>
    <p:extLst>
      <p:ext uri="{BB962C8B-B14F-4D97-AF65-F5344CB8AC3E}">
        <p14:creationId xmlns:p14="http://schemas.microsoft.com/office/powerpoint/2010/main" val="309657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a:t>
            </a:r>
            <a:r>
              <a:rPr lang="nl-NL" dirty="0" smtClean="0"/>
              <a:t>erlichting</a:t>
            </a:r>
            <a:endParaRPr lang="nl-NL" b="1" dirty="0"/>
          </a:p>
        </p:txBody>
      </p:sp>
      <p:sp>
        <p:nvSpPr>
          <p:cNvPr id="3" name="Tijdelijke aanduiding voor inhoud 2"/>
          <p:cNvSpPr>
            <a:spLocks noGrp="1"/>
          </p:cNvSpPr>
          <p:nvPr>
            <p:ph idx="1"/>
          </p:nvPr>
        </p:nvSpPr>
        <p:spPr/>
        <p:txBody>
          <a:bodyPr/>
          <a:lstStyle/>
          <a:p>
            <a:pPr marL="0" indent="0">
              <a:buNone/>
            </a:pPr>
            <a:r>
              <a:rPr lang="nl-NL" dirty="0" smtClean="0"/>
              <a:t>Controlepunten verlichting:</a:t>
            </a:r>
          </a:p>
          <a:p>
            <a:pPr>
              <a:buFontTx/>
              <a:buChar char="-"/>
            </a:pPr>
            <a:r>
              <a:rPr lang="nl-NL" sz="1400" b="1" dirty="0" smtClean="0"/>
              <a:t>Staat van de verlichting: </a:t>
            </a:r>
            <a:r>
              <a:rPr lang="nl-NL" sz="1400" dirty="0" smtClean="0"/>
              <a:t>Alle verlichting moet natuurlijk schoon zijn, heel zijn en werkend zijn.</a:t>
            </a:r>
          </a:p>
          <a:p>
            <a:pPr>
              <a:buFontTx/>
              <a:buChar char="-"/>
            </a:pPr>
            <a:r>
              <a:rPr lang="nl-NL" sz="1400" b="1" dirty="0" smtClean="0"/>
              <a:t>Werking van de verlichting: </a:t>
            </a:r>
            <a:r>
              <a:rPr lang="nl-NL" sz="1400" dirty="0" smtClean="0"/>
              <a:t>Controleer of de verlichting werkt. Dit gebeurd door de motor op contact te zetten. Hierna zal automatisch stadslicht en dimlicht gaan branden. Controleer de richtingaanwijzers op juiste werking. Denk bij controleren van de remlichten eraan om beide remmen te controleren. Dit zijn namelijk aparte schakelaars.</a:t>
            </a:r>
          </a:p>
          <a:p>
            <a:pPr>
              <a:buFontTx/>
              <a:buChar char="-"/>
            </a:pPr>
            <a:r>
              <a:rPr lang="nl-NL" sz="1400" dirty="0" smtClean="0"/>
              <a:t>Het controleren van de verlichting zal samen met de examinator gedaan worden voorafgaand aan het examen.</a:t>
            </a:r>
            <a:endParaRPr lang="nl-NL" sz="1400" dirty="0"/>
          </a:p>
        </p:txBody>
      </p:sp>
      <p:pic>
        <p:nvPicPr>
          <p:cNvPr id="5122"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589240"/>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933056"/>
            <a:ext cx="2023517" cy="2698023"/>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1" y="3933056"/>
            <a:ext cx="2016224" cy="2688299"/>
          </a:xfrm>
          <a:prstGeom prst="rect">
            <a:avLst/>
          </a:prstGeom>
        </p:spPr>
      </p:pic>
    </p:spTree>
    <p:extLst>
      <p:ext uri="{BB962C8B-B14F-4D97-AF65-F5344CB8AC3E}">
        <p14:creationId xmlns:p14="http://schemas.microsoft.com/office/powerpoint/2010/main" val="27262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a:t>
            </a:r>
            <a:r>
              <a:rPr lang="nl-NL" dirty="0" smtClean="0"/>
              <a:t>lie	</a:t>
            </a:r>
            <a:endParaRPr lang="nl-NL" b="1" dirty="0"/>
          </a:p>
        </p:txBody>
      </p:sp>
      <p:sp>
        <p:nvSpPr>
          <p:cNvPr id="3" name="Tijdelijke aanduiding voor inhoud 2"/>
          <p:cNvSpPr>
            <a:spLocks noGrp="1"/>
          </p:cNvSpPr>
          <p:nvPr>
            <p:ph idx="1"/>
          </p:nvPr>
        </p:nvSpPr>
        <p:spPr/>
        <p:txBody>
          <a:bodyPr/>
          <a:lstStyle/>
          <a:p>
            <a:pPr marL="0" indent="0">
              <a:buNone/>
            </a:pPr>
            <a:r>
              <a:rPr lang="nl-NL" dirty="0" smtClean="0"/>
              <a:t>Controlepunten olie:</a:t>
            </a:r>
          </a:p>
          <a:p>
            <a:pPr>
              <a:buFontTx/>
              <a:buChar char="-"/>
            </a:pPr>
            <a:r>
              <a:rPr lang="nl-NL" sz="1400" b="1" dirty="0" smtClean="0"/>
              <a:t>Oliepeil</a:t>
            </a:r>
            <a:r>
              <a:rPr lang="nl-NL" sz="1400" dirty="0" smtClean="0"/>
              <a:t>: Het oliepeil moet ten allen tijde op het juiste niveau zijn omdat er anders ernstige schade aan het motorblok kan ontstaan! Het motorblok kan dan namelijk “vastslaan” dit betekend dat de zuigers in het blok niet meer op en neer kunnen bewegen. Een gevolg hiervan is dat het achterwiel dan ook stilstaat.</a:t>
            </a:r>
          </a:p>
          <a:p>
            <a:pPr>
              <a:buFontTx/>
              <a:buChar char="-"/>
            </a:pPr>
            <a:r>
              <a:rPr lang="nl-NL" sz="1400" b="1" dirty="0" smtClean="0"/>
              <a:t>Olie peilen: </a:t>
            </a:r>
            <a:r>
              <a:rPr lang="nl-NL" sz="1400" dirty="0" smtClean="0"/>
              <a:t>Om het juiste niveau van de motorolie te peilen moet de motor recht staan. Het beste moment om olie te peilen is voor de rit. Mocht je het oliepeil tijdens de rit willen controleren, wacht dan 10 tot 15 minuten nadat je de motor heb uitgeschakeld en peil dan de olie. Rechts op het motorblok zit de vuldop waar je de olie kunt bijvullen. Onderaan het motorblok zit een kijkglaasje waar de olie zichtbaar is. De motorolie moet tussen de onder- en bovenkant van het kijkglas staan</a:t>
            </a:r>
          </a:p>
          <a:p>
            <a:pPr marL="0" indent="0">
              <a:buNone/>
            </a:pPr>
            <a:endParaRPr lang="nl-NL" sz="1400" b="1" dirty="0"/>
          </a:p>
        </p:txBody>
      </p:sp>
      <p:pic>
        <p:nvPicPr>
          <p:cNvPr id="614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661248"/>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434" y="4072407"/>
            <a:ext cx="1959351" cy="2612468"/>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25" y="4000178"/>
            <a:ext cx="2067694" cy="2756925"/>
          </a:xfrm>
          <a:prstGeom prst="rect">
            <a:avLst/>
          </a:prstGeom>
        </p:spPr>
      </p:pic>
      <p:cxnSp>
        <p:nvCxnSpPr>
          <p:cNvPr id="7" name="Rechte verbindingslijn met pijl 6"/>
          <p:cNvCxnSpPr/>
          <p:nvPr/>
        </p:nvCxnSpPr>
        <p:spPr>
          <a:xfrm flipH="1">
            <a:off x="755576" y="4653136"/>
            <a:ext cx="180020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H="1">
            <a:off x="1259632" y="5517232"/>
            <a:ext cx="1296144"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2627784" y="4437112"/>
            <a:ext cx="1512168" cy="215444"/>
          </a:xfrm>
          <a:prstGeom prst="rect">
            <a:avLst/>
          </a:prstGeom>
          <a:noFill/>
        </p:spPr>
        <p:txBody>
          <a:bodyPr wrap="square" rtlCol="0">
            <a:spAutoFit/>
          </a:bodyPr>
          <a:lstStyle/>
          <a:p>
            <a:r>
              <a:rPr lang="nl-NL" sz="800" dirty="0" smtClean="0"/>
              <a:t>Bijvullen/pijlen van de olie</a:t>
            </a:r>
            <a:endParaRPr lang="nl-NL" sz="800" dirty="0"/>
          </a:p>
        </p:txBody>
      </p:sp>
      <p:sp>
        <p:nvSpPr>
          <p:cNvPr id="12" name="Tekstvak 11"/>
          <p:cNvSpPr txBox="1"/>
          <p:nvPr/>
        </p:nvSpPr>
        <p:spPr>
          <a:xfrm>
            <a:off x="2627784" y="5378640"/>
            <a:ext cx="1819650" cy="215444"/>
          </a:xfrm>
          <a:prstGeom prst="rect">
            <a:avLst/>
          </a:prstGeom>
          <a:noFill/>
        </p:spPr>
        <p:txBody>
          <a:bodyPr wrap="square" rtlCol="0">
            <a:spAutoFit/>
          </a:bodyPr>
          <a:lstStyle/>
          <a:p>
            <a:r>
              <a:rPr lang="nl-NL" sz="800" dirty="0" smtClean="0"/>
              <a:t>Kijkglas olie niveau (zie foto rechts)</a:t>
            </a:r>
            <a:endParaRPr lang="nl-NL" sz="800" dirty="0"/>
          </a:p>
        </p:txBody>
      </p:sp>
    </p:spTree>
    <p:extLst>
      <p:ext uri="{BB962C8B-B14F-4D97-AF65-F5344CB8AC3E}">
        <p14:creationId xmlns:p14="http://schemas.microsoft.com/office/powerpoint/2010/main" val="298334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K</a:t>
            </a:r>
            <a:r>
              <a:rPr lang="nl-NL" dirty="0" smtClean="0"/>
              <a:t>oeling</a:t>
            </a:r>
            <a:endParaRPr lang="nl-NL" b="1" dirty="0"/>
          </a:p>
        </p:txBody>
      </p:sp>
      <p:sp>
        <p:nvSpPr>
          <p:cNvPr id="3" name="Tijdelijke aanduiding voor inhoud 2"/>
          <p:cNvSpPr>
            <a:spLocks noGrp="1"/>
          </p:cNvSpPr>
          <p:nvPr>
            <p:ph idx="1"/>
          </p:nvPr>
        </p:nvSpPr>
        <p:spPr/>
        <p:txBody>
          <a:bodyPr/>
          <a:lstStyle/>
          <a:p>
            <a:pPr marL="0" indent="0">
              <a:buNone/>
            </a:pPr>
            <a:r>
              <a:rPr lang="nl-NL" dirty="0" smtClean="0"/>
              <a:t>Controlepunten koelsysteem:</a:t>
            </a:r>
          </a:p>
          <a:p>
            <a:pPr>
              <a:buFontTx/>
              <a:buChar char="-"/>
            </a:pPr>
            <a:r>
              <a:rPr lang="nl-NL" sz="1400" b="1" dirty="0" smtClean="0"/>
              <a:t>Radiator: </a:t>
            </a:r>
            <a:r>
              <a:rPr lang="nl-NL" sz="1400" dirty="0" smtClean="0"/>
              <a:t>Controleer de radiator op beschadigingen en controleer of de radiator schoon is, als er veel vuil op de radiator zit zal dit de werking van de radiator negatief beïnvloeden. Controleer ook of de slangen aan de radiator niet uitgedroogd zijn</a:t>
            </a:r>
            <a:r>
              <a:rPr lang="nl-NL" sz="1400" dirty="0"/>
              <a:t> </a:t>
            </a:r>
            <a:r>
              <a:rPr lang="nl-NL" sz="1400" dirty="0" smtClean="0"/>
              <a:t>en goed vast zitten.</a:t>
            </a:r>
          </a:p>
          <a:p>
            <a:pPr>
              <a:buFontTx/>
              <a:buChar char="-"/>
            </a:pPr>
            <a:r>
              <a:rPr lang="nl-NL" sz="1400" b="1" dirty="0" smtClean="0"/>
              <a:t>Koelvloeistof niveau: </a:t>
            </a:r>
            <a:r>
              <a:rPr lang="nl-NL" sz="1400" dirty="0" smtClean="0"/>
              <a:t>Het grootste gedeelte van de koelvloeistof bevindt zich in het expansievat. Dit expansievat is van doorzichtig plastic zodat je gemakkelijk het niveau kunt controleren en je kunt er, indien het niveau te laag is, ook koelvloeistof bijvullen. Raadpleeg hiervoor evt. het instructieboekje. Het expansievat bevind zich onder de </a:t>
            </a:r>
            <a:r>
              <a:rPr lang="nl-NL" sz="1400" dirty="0" err="1" smtClean="0"/>
              <a:t>zijkap</a:t>
            </a:r>
            <a:r>
              <a:rPr lang="nl-NL" sz="1400" dirty="0" smtClean="0"/>
              <a:t> linksvoor, door er vanaf achter in te kijken is het niveau af te lezen.</a:t>
            </a:r>
          </a:p>
          <a:p>
            <a:pPr marL="0" indent="0">
              <a:buNone/>
            </a:pPr>
            <a:endParaRPr lang="nl-NL" sz="1400" b="1" dirty="0" smtClean="0"/>
          </a:p>
          <a:p>
            <a:pPr marL="0" indent="0">
              <a:buNone/>
            </a:pPr>
            <a:endParaRPr lang="nl-NL" sz="1400" dirty="0"/>
          </a:p>
        </p:txBody>
      </p:sp>
      <p:pic>
        <p:nvPicPr>
          <p:cNvPr id="7170"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589240"/>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9040"/>
            <a:ext cx="2193708" cy="2924944"/>
          </a:xfrm>
          <a:prstGeom prst="rect">
            <a:avLst/>
          </a:prstGeom>
        </p:spPr>
      </p:pic>
      <p:cxnSp>
        <p:nvCxnSpPr>
          <p:cNvPr id="8" name="Rechte verbindingslijn met pijl 7"/>
          <p:cNvCxnSpPr/>
          <p:nvPr/>
        </p:nvCxnSpPr>
        <p:spPr>
          <a:xfrm flipH="1">
            <a:off x="1691680" y="458112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flipH="1" flipV="1">
            <a:off x="1259632" y="4869160"/>
            <a:ext cx="1224136"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2699792" y="4581128"/>
            <a:ext cx="1368152" cy="461665"/>
          </a:xfrm>
          <a:prstGeom prst="rect">
            <a:avLst/>
          </a:prstGeom>
          <a:noFill/>
        </p:spPr>
        <p:txBody>
          <a:bodyPr wrap="square" rtlCol="0">
            <a:spAutoFit/>
          </a:bodyPr>
          <a:lstStyle/>
          <a:p>
            <a:r>
              <a:rPr lang="nl-NL" sz="800" dirty="0" smtClean="0"/>
              <a:t>Koelvloeistof niveau (hoog)</a:t>
            </a:r>
          </a:p>
          <a:p>
            <a:endParaRPr lang="nl-NL" sz="800" dirty="0"/>
          </a:p>
          <a:p>
            <a:r>
              <a:rPr lang="nl-NL" sz="800" dirty="0" smtClean="0"/>
              <a:t>Koelvloeistof niveau (laag)</a:t>
            </a:r>
            <a:endParaRPr lang="nl-NL" sz="800" dirty="0"/>
          </a:p>
        </p:txBody>
      </p:sp>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3798168"/>
            <a:ext cx="2193708" cy="2924944"/>
          </a:xfrm>
          <a:prstGeom prst="rect">
            <a:avLst/>
          </a:prstGeom>
        </p:spPr>
      </p:pic>
      <p:cxnSp>
        <p:nvCxnSpPr>
          <p:cNvPr id="17" name="Rechte verbindingslijn met pijl 16"/>
          <p:cNvCxnSpPr/>
          <p:nvPr/>
        </p:nvCxnSpPr>
        <p:spPr>
          <a:xfrm flipH="1">
            <a:off x="5076056" y="4653136"/>
            <a:ext cx="1800200" cy="598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6814592" y="4545414"/>
            <a:ext cx="2016224" cy="215444"/>
          </a:xfrm>
          <a:prstGeom prst="rect">
            <a:avLst/>
          </a:prstGeom>
          <a:noFill/>
        </p:spPr>
        <p:txBody>
          <a:bodyPr wrap="square" rtlCol="0">
            <a:spAutoFit/>
          </a:bodyPr>
          <a:lstStyle/>
          <a:p>
            <a:r>
              <a:rPr lang="nl-NL" sz="800" dirty="0" smtClean="0"/>
              <a:t>Radiator koelsysteem</a:t>
            </a:r>
            <a:endParaRPr lang="nl-NL" sz="800" dirty="0"/>
          </a:p>
        </p:txBody>
      </p:sp>
      <p:cxnSp>
        <p:nvCxnSpPr>
          <p:cNvPr id="20" name="Rechte verbindingslijn met pijl 19"/>
          <p:cNvCxnSpPr/>
          <p:nvPr/>
        </p:nvCxnSpPr>
        <p:spPr>
          <a:xfrm flipV="1">
            <a:off x="3707904" y="4952324"/>
            <a:ext cx="864096" cy="780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2900508" y="5759897"/>
            <a:ext cx="1136850" cy="215444"/>
          </a:xfrm>
          <a:prstGeom prst="rect">
            <a:avLst/>
          </a:prstGeom>
          <a:noFill/>
        </p:spPr>
        <p:txBody>
          <a:bodyPr wrap="square" rtlCol="0">
            <a:spAutoFit/>
          </a:bodyPr>
          <a:lstStyle/>
          <a:p>
            <a:r>
              <a:rPr lang="nl-NL" sz="800" dirty="0" smtClean="0"/>
              <a:t>Bijvuldop koelvloeistof</a:t>
            </a:r>
            <a:endParaRPr lang="nl-NL" sz="800" dirty="0"/>
          </a:p>
        </p:txBody>
      </p:sp>
    </p:spTree>
    <p:extLst>
      <p:ext uri="{BB962C8B-B14F-4D97-AF65-F5344CB8AC3E}">
        <p14:creationId xmlns:p14="http://schemas.microsoft.com/office/powerpoint/2010/main" val="394464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A</a:t>
            </a:r>
            <a:r>
              <a:rPr lang="nl-NL" dirty="0" smtClean="0"/>
              <a:t>lgemeen</a:t>
            </a:r>
            <a:endParaRPr lang="nl-NL" b="1" dirty="0"/>
          </a:p>
        </p:txBody>
      </p:sp>
      <p:sp>
        <p:nvSpPr>
          <p:cNvPr id="3" name="Tijdelijke aanduiding voor inhoud 2"/>
          <p:cNvSpPr>
            <a:spLocks noGrp="1"/>
          </p:cNvSpPr>
          <p:nvPr>
            <p:ph idx="1"/>
          </p:nvPr>
        </p:nvSpPr>
        <p:spPr/>
        <p:txBody>
          <a:bodyPr>
            <a:normAutofit/>
          </a:bodyPr>
          <a:lstStyle/>
          <a:p>
            <a:pPr marL="0" indent="0">
              <a:buNone/>
            </a:pPr>
            <a:r>
              <a:rPr lang="nl-NL" sz="1400" b="1" dirty="0" smtClean="0"/>
              <a:t>Brandstof: </a:t>
            </a:r>
          </a:p>
          <a:p>
            <a:pPr>
              <a:spcBef>
                <a:spcPct val="50000"/>
              </a:spcBef>
            </a:pPr>
            <a:r>
              <a:rPr lang="nl-NL" sz="1400" dirty="0" smtClean="0">
                <a:solidFill>
                  <a:srgbClr val="000000"/>
                </a:solidFill>
                <a:cs typeface="Times New Roman" pitchFamily="18" charset="0"/>
              </a:rPr>
              <a:t>Natuurlijk is het ook belangrijk om voor de rit te kijken of er nog genoeg brandstof in de tank aanwezig is.</a:t>
            </a:r>
            <a:endParaRPr lang="nl-NL" sz="1400" dirty="0" smtClean="0">
              <a:solidFill>
                <a:srgbClr val="000000"/>
              </a:solidFill>
            </a:endParaRPr>
          </a:p>
          <a:p>
            <a:pPr>
              <a:spcBef>
                <a:spcPct val="50000"/>
              </a:spcBef>
            </a:pPr>
            <a:r>
              <a:rPr lang="nl-NL" sz="1400" dirty="0" smtClean="0">
                <a:solidFill>
                  <a:srgbClr val="000000"/>
                </a:solidFill>
                <a:cs typeface="Times New Roman" pitchFamily="18" charset="0"/>
              </a:rPr>
              <a:t>Bij de </a:t>
            </a:r>
            <a:r>
              <a:rPr lang="nl-NL" sz="1400" dirty="0" err="1" smtClean="0">
                <a:solidFill>
                  <a:srgbClr val="000000"/>
                </a:solidFill>
                <a:cs typeface="Times New Roman" pitchFamily="18" charset="0"/>
              </a:rPr>
              <a:t>kawasaki</a:t>
            </a:r>
            <a:r>
              <a:rPr lang="nl-NL" sz="1400" dirty="0" smtClean="0">
                <a:solidFill>
                  <a:srgbClr val="000000"/>
                </a:solidFill>
                <a:cs typeface="Times New Roman" pitchFamily="18" charset="0"/>
              </a:rPr>
              <a:t> Z650 is er een brandstof meter aanwezig, hier in zie je aangegeven in blokjes hoeveel brandstof er aanwezig is. Ook kun je met het rechter zwarte knopje op display zien hoeveel kilometer je met een tank kunt rijden. Er komt dan onder op het display “range” te staan met daarachter het aantal te rijden </a:t>
            </a:r>
            <a:r>
              <a:rPr lang="nl-NL" sz="1400" dirty="0" err="1" smtClean="0">
                <a:solidFill>
                  <a:srgbClr val="000000"/>
                </a:solidFill>
                <a:cs typeface="Times New Roman" pitchFamily="18" charset="0"/>
              </a:rPr>
              <a:t>km’s</a:t>
            </a:r>
            <a:r>
              <a:rPr lang="nl-NL" sz="1400" dirty="0" smtClean="0">
                <a:solidFill>
                  <a:srgbClr val="000000"/>
                </a:solidFill>
                <a:cs typeface="Times New Roman" pitchFamily="18" charset="0"/>
              </a:rPr>
              <a:t>.</a:t>
            </a:r>
          </a:p>
          <a:p>
            <a:pPr>
              <a:spcBef>
                <a:spcPct val="50000"/>
              </a:spcBef>
            </a:pPr>
            <a:r>
              <a:rPr lang="nl-NL" sz="1400" dirty="0" smtClean="0">
                <a:solidFill>
                  <a:srgbClr val="000000"/>
                </a:solidFill>
                <a:cs typeface="Times New Roman" pitchFamily="18" charset="0"/>
              </a:rPr>
              <a:t>Je kunt, door de dagteller op nul te zetten na het tanken, precies bijhouden hoever je met een tank brandstof kunt rijden en dat is wel handig gezien sommige motoren geen </a:t>
            </a:r>
            <a:r>
              <a:rPr lang="nl-NL" sz="1400" dirty="0" smtClean="0">
                <a:solidFill>
                  <a:srgbClr val="000000"/>
                </a:solidFill>
                <a:cs typeface="Times New Roman" pitchFamily="18" charset="0"/>
              </a:rPr>
              <a:t>brandstof </a:t>
            </a:r>
            <a:r>
              <a:rPr lang="nl-NL" sz="1400" dirty="0" smtClean="0">
                <a:solidFill>
                  <a:srgbClr val="000000"/>
                </a:solidFill>
                <a:cs typeface="Times New Roman" pitchFamily="18" charset="0"/>
              </a:rPr>
              <a:t>meter aanwezig hebben. </a:t>
            </a:r>
          </a:p>
          <a:p>
            <a:pPr>
              <a:spcBef>
                <a:spcPct val="50000"/>
              </a:spcBef>
            </a:pPr>
            <a:r>
              <a:rPr lang="nl-NL" sz="1400" dirty="0" smtClean="0">
                <a:solidFill>
                  <a:srgbClr val="000000"/>
                </a:solidFill>
                <a:cs typeface="Times New Roman" pitchFamily="18" charset="0"/>
              </a:rPr>
              <a:t>Als de brandstof voorraad bijna op is gaat het waarschuwingslampje </a:t>
            </a:r>
            <a:r>
              <a:rPr lang="nl-NL" sz="1400" i="1" dirty="0" smtClean="0">
                <a:solidFill>
                  <a:srgbClr val="000000"/>
                </a:solidFill>
                <a:cs typeface="Times New Roman" pitchFamily="18" charset="0"/>
              </a:rPr>
              <a:t>lage brandstofvoorraad</a:t>
            </a:r>
            <a:r>
              <a:rPr lang="nl-NL" sz="1400" dirty="0" smtClean="0">
                <a:solidFill>
                  <a:srgbClr val="000000"/>
                </a:solidFill>
                <a:cs typeface="Times New Roman" pitchFamily="18" charset="0"/>
              </a:rPr>
              <a:t> branden. Er zit dan nog ongeveer 1,5 liter brandstof in de tank. </a:t>
            </a:r>
          </a:p>
          <a:p>
            <a:pPr marL="0" indent="0">
              <a:spcBef>
                <a:spcPct val="50000"/>
              </a:spcBef>
              <a:buNone/>
            </a:pPr>
            <a:r>
              <a:rPr lang="nl-NL" sz="1400" dirty="0"/>
              <a:t>	</a:t>
            </a:r>
          </a:p>
        </p:txBody>
      </p:sp>
      <p:pic>
        <p:nvPicPr>
          <p:cNvPr id="8194"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517232"/>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220287"/>
            <a:ext cx="1962218" cy="2616290"/>
          </a:xfrm>
          <a:prstGeom prst="rect">
            <a:avLst/>
          </a:prstGeom>
        </p:spPr>
      </p:pic>
      <p:cxnSp>
        <p:nvCxnSpPr>
          <p:cNvPr id="8" name="Rechte verbindingslijn met pijl 7"/>
          <p:cNvCxnSpPr/>
          <p:nvPr/>
        </p:nvCxnSpPr>
        <p:spPr>
          <a:xfrm flipH="1">
            <a:off x="6210300" y="5229200"/>
            <a:ext cx="73796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7055033" y="5419485"/>
            <a:ext cx="1805372" cy="215444"/>
          </a:xfrm>
          <a:prstGeom prst="rect">
            <a:avLst/>
          </a:prstGeom>
          <a:noFill/>
        </p:spPr>
        <p:txBody>
          <a:bodyPr wrap="square" rtlCol="0">
            <a:spAutoFit/>
          </a:bodyPr>
          <a:lstStyle/>
          <a:p>
            <a:r>
              <a:rPr lang="nl-NL" sz="800" dirty="0" smtClean="0"/>
              <a:t>Brandstofmeter in balkjes</a:t>
            </a:r>
            <a:endParaRPr lang="nl-NL" sz="800" dirty="0"/>
          </a:p>
        </p:txBody>
      </p:sp>
      <p:sp>
        <p:nvSpPr>
          <p:cNvPr id="10" name="Tekstvak 9"/>
          <p:cNvSpPr txBox="1"/>
          <p:nvPr/>
        </p:nvSpPr>
        <p:spPr>
          <a:xfrm>
            <a:off x="6804248" y="4941168"/>
            <a:ext cx="1584176" cy="338554"/>
          </a:xfrm>
          <a:prstGeom prst="rect">
            <a:avLst/>
          </a:prstGeom>
          <a:noFill/>
        </p:spPr>
        <p:txBody>
          <a:bodyPr wrap="square" rtlCol="0">
            <a:spAutoFit/>
          </a:bodyPr>
          <a:lstStyle/>
          <a:p>
            <a:r>
              <a:rPr lang="nl-NL" sz="800" dirty="0" smtClean="0"/>
              <a:t>Met deze knop kun je de tijd veranderen in “range”</a:t>
            </a:r>
            <a:endParaRPr lang="nl-NL" sz="800" dirty="0"/>
          </a:p>
        </p:txBody>
      </p:sp>
      <p:cxnSp>
        <p:nvCxnSpPr>
          <p:cNvPr id="14" name="Rechte verbindingslijn met pijl 13"/>
          <p:cNvCxnSpPr/>
          <p:nvPr/>
        </p:nvCxnSpPr>
        <p:spPr>
          <a:xfrm flipH="1">
            <a:off x="5796136" y="5527207"/>
            <a:ext cx="12588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16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A</a:t>
            </a:r>
            <a:r>
              <a:rPr lang="nl-NL" dirty="0" smtClean="0"/>
              <a:t>lgemeen</a:t>
            </a:r>
            <a:endParaRPr lang="nl-NL" b="1" dirty="0"/>
          </a:p>
        </p:txBody>
      </p:sp>
      <p:sp>
        <p:nvSpPr>
          <p:cNvPr id="3" name="Tijdelijke aanduiding voor inhoud 2"/>
          <p:cNvSpPr>
            <a:spLocks noGrp="1"/>
          </p:cNvSpPr>
          <p:nvPr>
            <p:ph idx="1"/>
          </p:nvPr>
        </p:nvSpPr>
        <p:spPr/>
        <p:txBody>
          <a:bodyPr>
            <a:normAutofit/>
          </a:bodyPr>
          <a:lstStyle/>
          <a:p>
            <a:pPr marL="0" indent="0">
              <a:buNone/>
            </a:pPr>
            <a:r>
              <a:rPr lang="nl-NL" sz="1400" b="1" dirty="0" smtClean="0"/>
              <a:t>Vering:</a:t>
            </a:r>
          </a:p>
          <a:p>
            <a:pPr>
              <a:spcBef>
                <a:spcPct val="50000"/>
              </a:spcBef>
            </a:pPr>
            <a:r>
              <a:rPr lang="nl-NL" sz="1400" dirty="0" smtClean="0">
                <a:solidFill>
                  <a:srgbClr val="000000"/>
                </a:solidFill>
                <a:cs typeface="Times New Roman" pitchFamily="18" charset="0"/>
              </a:rPr>
              <a:t>De achtervering is in stugheid nog af te stellen. Dit is handig als je bijvoorbeeld met een passagier achterop gaat rijden. Bij het rijden met een passagier (of bagage) is het voor de stabiliteit namelijk beter om de achtervering wat stugger af te stellen. Kijk in het instructieboekje voor de afstelmogelijkheden.</a:t>
            </a:r>
          </a:p>
          <a:p>
            <a:pPr>
              <a:spcBef>
                <a:spcPct val="50000"/>
              </a:spcBef>
            </a:pPr>
            <a:r>
              <a:rPr lang="nl-NL" sz="1400" dirty="0" smtClean="0">
                <a:solidFill>
                  <a:srgbClr val="000000"/>
                </a:solidFill>
                <a:cs typeface="Times New Roman" pitchFamily="18" charset="0"/>
              </a:rPr>
              <a:t>De voorvork kun je controleren op lekkage en vastzittend vuil (vastzittend vuil kan de keringen beschadigen).</a:t>
            </a:r>
          </a:p>
          <a:p>
            <a:pPr marL="0" indent="0">
              <a:buNone/>
            </a:pPr>
            <a:endParaRPr lang="nl-NL" sz="1400" b="1" dirty="0"/>
          </a:p>
        </p:txBody>
      </p:sp>
      <p:pic>
        <p:nvPicPr>
          <p:cNvPr id="921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589240"/>
            <a:ext cx="2476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47" y="3212976"/>
            <a:ext cx="2571750" cy="342900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9278" y="3212976"/>
            <a:ext cx="2581022" cy="3441362"/>
          </a:xfrm>
          <a:prstGeom prst="rect">
            <a:avLst/>
          </a:prstGeom>
        </p:spPr>
      </p:pic>
    </p:spTree>
    <p:extLst>
      <p:ext uri="{BB962C8B-B14F-4D97-AF65-F5344CB8AC3E}">
        <p14:creationId xmlns:p14="http://schemas.microsoft.com/office/powerpoint/2010/main" val="268758412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1195</Words>
  <Application>Microsoft Office PowerPoint</Application>
  <PresentationFormat>Diavoorstelling (4:3)</PresentationFormat>
  <Paragraphs>58</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Times New Roman</vt:lpstr>
      <vt:lpstr>Kantoorthema</vt:lpstr>
      <vt:lpstr>Voertuigcontrole Kawasaki Z650 (BRAVOK)</vt:lpstr>
      <vt:lpstr>Banden</vt:lpstr>
      <vt:lpstr>Remmen</vt:lpstr>
      <vt:lpstr>Aandrijving </vt:lpstr>
      <vt:lpstr>Verlichting</vt:lpstr>
      <vt:lpstr>Olie </vt:lpstr>
      <vt:lpstr>Koeling</vt:lpstr>
      <vt:lpstr>Algemeen</vt:lpstr>
      <vt:lpstr>Algemeen</vt:lpstr>
    </vt:vector>
  </TitlesOfParts>
  <Company>Rijschool van Zuylen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 van Zuylen</dc:creator>
  <cp:lastModifiedBy>J. van Zuylen</cp:lastModifiedBy>
  <cp:revision>12</cp:revision>
  <dcterms:created xsi:type="dcterms:W3CDTF">2018-08-07T13:42:59Z</dcterms:created>
  <dcterms:modified xsi:type="dcterms:W3CDTF">2018-10-19T08:59:33Z</dcterms:modified>
</cp:coreProperties>
</file>